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9309EB-9F07-4CE3-80FB-A699845178E3}" type="datetimeFigureOut">
              <a:rPr lang="en-US" smtClean="0"/>
              <a:t>4/15/2009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F08AB-8789-45BC-9919-734F572CC18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46E9494E-0291-403F-9701-2CEF0D398B1C}" type="slidenum">
              <a:rPr lang="en-US" sz="1200" kern="1200">
                <a:solidFill>
                  <a:srgbClr val="000000"/>
                </a:solidFill>
                <a:latin typeface="Arial" charset="0"/>
                <a:ea typeface="+mn-ea"/>
                <a:cs typeface="Arial" charset="0"/>
              </a:rPr>
              <a:pPr algn="r" rtl="0" fontAlgn="base">
                <a:spcBef>
                  <a:spcPct val="0"/>
                </a:spcBef>
                <a:spcAft>
                  <a:spcPct val="0"/>
                </a:spcAft>
              </a:pPr>
              <a:t>1</a:t>
            </a:fld>
            <a:endParaRPr lang="en-US" sz="1200" kern="1200">
              <a:solidFill>
                <a:srgbClr val="000000"/>
              </a:solidFill>
              <a:latin typeface="Arial" charset="0"/>
              <a:ea typeface="+mn-ea"/>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F6078BA0-22C9-4966-8E6F-C35368171979}" type="slidenum">
              <a:rPr lang="en-US" sz="1200" kern="1200">
                <a:solidFill>
                  <a:srgbClr val="000000"/>
                </a:solidFill>
                <a:latin typeface="Arial" charset="0"/>
                <a:ea typeface="+mn-ea"/>
                <a:cs typeface="Arial" charset="0"/>
              </a:rPr>
              <a:pPr algn="r" rtl="0" fontAlgn="base">
                <a:spcBef>
                  <a:spcPct val="0"/>
                </a:spcBef>
                <a:spcAft>
                  <a:spcPct val="0"/>
                </a:spcAft>
              </a:pPr>
              <a:t>2</a:t>
            </a:fld>
            <a:endParaRPr lang="en-US" sz="1200" kern="1200">
              <a:solidFill>
                <a:srgbClr val="000000"/>
              </a:solidFill>
              <a:latin typeface="Arial" charset="0"/>
              <a:ea typeface="+mn-ea"/>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FA2CF962-C271-4B0F-A566-B275A4D59EB3}" type="slidenum">
              <a:rPr lang="en-US" sz="1200" kern="1200">
                <a:solidFill>
                  <a:srgbClr val="000000"/>
                </a:solidFill>
                <a:latin typeface="Arial" charset="0"/>
                <a:ea typeface="+mn-ea"/>
                <a:cs typeface="Arial" charset="0"/>
              </a:rPr>
              <a:pPr algn="r" rtl="0" fontAlgn="base">
                <a:spcBef>
                  <a:spcPct val="0"/>
                </a:spcBef>
                <a:spcAft>
                  <a:spcPct val="0"/>
                </a:spcAft>
              </a:pPr>
              <a:t>3</a:t>
            </a:fld>
            <a:endParaRPr lang="en-US" sz="1200" kern="1200">
              <a:solidFill>
                <a:srgbClr val="000000"/>
              </a:solidFill>
              <a:latin typeface="Arial" charset="0"/>
              <a:ea typeface="+mn-ea"/>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4DC04366-B7F7-4597-A242-9CE331715C98}" type="slidenum">
              <a:rPr lang="en-US" sz="1200" kern="1200">
                <a:solidFill>
                  <a:srgbClr val="000000"/>
                </a:solidFill>
                <a:latin typeface="Arial" charset="0"/>
                <a:ea typeface="+mn-ea"/>
                <a:cs typeface="Arial" charset="0"/>
              </a:rPr>
              <a:pPr algn="r" rtl="0" fontAlgn="base">
                <a:spcBef>
                  <a:spcPct val="0"/>
                </a:spcBef>
                <a:spcAft>
                  <a:spcPct val="0"/>
                </a:spcAft>
              </a:pPr>
              <a:t>4</a:t>
            </a:fld>
            <a:endParaRPr lang="en-US" sz="1200" kern="1200">
              <a:solidFill>
                <a:srgbClr val="000000"/>
              </a:solidFill>
              <a:latin typeface="Arial" charset="0"/>
              <a:ea typeface="+mn-ea"/>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016A56CE-99B5-4945-ABB2-2138D49D59ED}" type="slidenum">
              <a:rPr lang="en-US" sz="1200" kern="1200">
                <a:solidFill>
                  <a:srgbClr val="000000"/>
                </a:solidFill>
                <a:latin typeface="Arial" charset="0"/>
                <a:ea typeface="+mn-ea"/>
                <a:cs typeface="Arial" charset="0"/>
              </a:rPr>
              <a:pPr algn="r" rtl="0" fontAlgn="base">
                <a:spcBef>
                  <a:spcPct val="0"/>
                </a:spcBef>
                <a:spcAft>
                  <a:spcPct val="0"/>
                </a:spcAft>
              </a:pPr>
              <a:t>5</a:t>
            </a:fld>
            <a:endParaRPr lang="en-US" sz="1200" kern="1200">
              <a:solidFill>
                <a:srgbClr val="000000"/>
              </a:solidFill>
              <a:latin typeface="Arial" charset="0"/>
              <a:ea typeface="+mn-ea"/>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02B48F60-DD14-4E58-B129-121E1548EC52}" type="slidenum">
              <a:rPr lang="en-US" sz="1200" kern="1200">
                <a:solidFill>
                  <a:srgbClr val="000000"/>
                </a:solidFill>
                <a:latin typeface="Arial" charset="0"/>
                <a:ea typeface="+mn-ea"/>
                <a:cs typeface="Arial" charset="0"/>
              </a:rPr>
              <a:pPr algn="r" rtl="0" fontAlgn="base">
                <a:spcBef>
                  <a:spcPct val="0"/>
                </a:spcBef>
                <a:spcAft>
                  <a:spcPct val="0"/>
                </a:spcAft>
              </a:pPr>
              <a:t>6</a:t>
            </a:fld>
            <a:endParaRPr lang="en-US" sz="1200" kern="1200">
              <a:solidFill>
                <a:srgbClr val="000000"/>
              </a:solidFill>
              <a:latin typeface="Arial" charset="0"/>
              <a:ea typeface="+mn-ea"/>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C61A4F7E-1E83-4973-AD84-228F9D9A7074}" type="slidenum">
              <a:rPr lang="en-US" sz="1200" kern="1200">
                <a:solidFill>
                  <a:srgbClr val="000000"/>
                </a:solidFill>
                <a:latin typeface="Arial" charset="0"/>
                <a:ea typeface="+mn-ea"/>
                <a:cs typeface="Arial" charset="0"/>
              </a:rPr>
              <a:pPr algn="r" rtl="0" fontAlgn="base">
                <a:spcBef>
                  <a:spcPct val="0"/>
                </a:spcBef>
                <a:spcAft>
                  <a:spcPct val="0"/>
                </a:spcAft>
              </a:pPr>
              <a:t>7</a:t>
            </a:fld>
            <a:endParaRPr lang="en-US" sz="1200" kern="1200">
              <a:solidFill>
                <a:srgbClr val="000000"/>
              </a:solidFill>
              <a:latin typeface="Arial" charset="0"/>
              <a:ea typeface="+mn-e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lgn="l" rtl="0">
              <a:defRPr/>
            </a:pPr>
            <a:fld id="{7E9DAA0A-EB88-4A56-A10B-C5CEB1FD4F23}"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a:defRPr/>
            </a:pPr>
            <a:fld id="{4EEE34B8-C1FB-4223-ACB6-B877D5CB142F}"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a:defRPr/>
            </a:pPr>
            <a:fld id="{073DC6F8-4C3F-4970-ACD1-CF6A06C45BA9}"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a:defRPr/>
            </a:pPr>
            <a:fld id="{28B2E66C-D82F-444A-8862-3F21B11B5953}"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a:defRPr/>
            </a:pPr>
            <a:fld id="{04992351-7462-4B2F-96F3-BABBC16F792A}"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a:defRPr/>
            </a:pPr>
            <a:fld id="{E4A742F2-F88C-4BD3-9A04-62A8B7528BD6}"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0">
              <a:defRPr/>
            </a:pPr>
            <a:fld id="{D9BB87A8-5AC8-443C-9E17-4D3C52CD6417}"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a:defRPr/>
            </a:pPr>
            <a:fld id="{2655C9D6-A89A-4C08-B5FE-136B1AB40BFD}"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lgn="l" rtl="0">
              <a:defRPr/>
            </a:pPr>
            <a:fld id="{628FD9CE-DE4E-498B-8B9A-A225E90490CC}"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a:defRPr/>
            </a:pPr>
            <a:fld id="{5FF8F98C-C2FE-4A61-81DA-F2C54C16870D}"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lgn="l" rtl="0">
              <a:defRPr/>
            </a:pPr>
            <a:fld id="{C027628E-BCA2-46BE-9B32-966975A0B5B1}"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algn="r" rtl="0">
              <a:defRPr/>
            </a:pPr>
            <a:fld id="{04DA3FA6-E769-4800-892F-979DA10926E0}"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lgn="l" rtl="0">
              <a:defRPr/>
            </a:pPr>
            <a:fld id="{0A5614D9-0599-4ABF-A076-BE1AA500FBE2}"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algn="r" rtl="0">
              <a:defRPr/>
            </a:pPr>
            <a:fld id="{A7832DE6-9F8E-4724-9574-954B2AF37340}"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lgn="l" rtl="0">
              <a:defRPr/>
            </a:pPr>
            <a:fld id="{26234AA9-FBF4-49BF-8757-4D506DE225CD}"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algn="r" rtl="0">
              <a:defRPr/>
            </a:pPr>
            <a:fld id="{AAEEB705-CBD8-4C7F-8470-BC5501889E40}"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lgn="l" rtl="0">
              <a:defRPr/>
            </a:pPr>
            <a:fld id="{56ED20C3-427E-4E71-B4AF-D233587E7794}"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algn="r" rtl="0">
              <a:defRPr/>
            </a:pPr>
            <a:fld id="{33BF0B1E-5B1A-420B-8DBC-CA9A26A8C629}"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lgn="l" rtl="0">
              <a:defRPr/>
            </a:pPr>
            <a:fld id="{C0E637BC-3B0E-4A55-BF0D-A63461F14680}"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algn="r" rtl="0">
              <a:defRPr/>
            </a:pPr>
            <a:fld id="{E01B7450-4D60-4782-90C3-63489C885FA0}"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lgn="l" rtl="0">
              <a:defRPr/>
            </a:pPr>
            <a:fld id="{C9DB5B6A-464F-4F59-88B4-4EED20EE1778}" type="datetimeFigureOut">
              <a:rPr lang="en-US" sz="1200" kern="1200">
                <a:solidFill>
                  <a:prstClr val="black">
                    <a:tint val="75000"/>
                  </a:prstClr>
                </a:solidFill>
                <a:latin typeface="Calibri"/>
                <a:ea typeface="+mn-ea"/>
                <a:cs typeface="+mn-cs"/>
              </a:rPr>
              <a:pPr algn="l" rtl="0">
                <a:defRPr/>
              </a:pPr>
              <a:t>4/15/2009</a:t>
            </a:fld>
            <a:endParaRPr lang="en-US" sz="1200" kern="1200">
              <a:solidFill>
                <a:prstClr val="black">
                  <a:tint val="75000"/>
                </a:prstClr>
              </a:solidFill>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algn="ctr" rtl="0">
              <a:defRPr/>
            </a:pPr>
            <a:endParaRPr lang="en-US" sz="1200" kern="1200">
              <a:solidFill>
                <a:prstClr val="black">
                  <a:tint val="75000"/>
                </a:prstClr>
              </a:solidFill>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algn="r" rtl="0">
              <a:defRPr/>
            </a:pPr>
            <a:fld id="{C64F15B8-CC95-4699-8294-E4181324A9C2}" type="slidenum">
              <a:rPr lang="en-US" sz="1200" kern="1200">
                <a:solidFill>
                  <a:prstClr val="black">
                    <a:tint val="75000"/>
                  </a:prstClr>
                </a:solidFill>
                <a:latin typeface="Calibri"/>
                <a:ea typeface="+mn-ea"/>
                <a:cs typeface="+mn-cs"/>
              </a:rPr>
              <a:pPr algn="r" rtl="0">
                <a:defRPr/>
              </a:pPr>
              <a:t>‹#›</a:t>
            </a:fld>
            <a:endParaRPr lang="en-US" sz="1200" kern="1200">
              <a:solidFill>
                <a:prstClr val="black">
                  <a:tint val="75000"/>
                </a:prstClr>
              </a:solidFill>
              <a:latin typeface="Calibri"/>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cs typeface="+mn-cs"/>
              </a:defRPr>
            </a:lvl1pPr>
          </a:lstStyle>
          <a:p>
            <a:pPr rtl="0">
              <a:defRPr/>
            </a:pPr>
            <a:fld id="{C7974C28-91DD-4B2F-A855-A9A1F9F3FCF7}" type="datetimeFigureOut">
              <a:rPr lang="en-US" kern="1200">
                <a:ea typeface="+mn-ea"/>
              </a:rPr>
              <a:pPr rtl="0">
                <a:defRPr/>
              </a:pPr>
              <a:t>4/15/2009</a:t>
            </a:fld>
            <a:endParaRPr lang="en-US" kern="1200">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rtl="0">
              <a:defRPr/>
            </a:pPr>
            <a:endParaRPr lang="en-US" kern="1200">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cs typeface="+mn-cs"/>
              </a:defRPr>
            </a:lvl1pPr>
          </a:lstStyle>
          <a:p>
            <a:pPr rtl="0">
              <a:defRPr/>
            </a:pPr>
            <a:fld id="{0ADD1C8F-43E4-41B8-8D55-025E3E5EF26B}" type="slidenum">
              <a:rPr lang="en-US" kern="1200">
                <a:ea typeface="+mn-ea"/>
              </a:rPr>
              <a:pPr rtl="0">
                <a:defRPr/>
              </a:pPr>
              <a:t>‹#›</a:t>
            </a:fld>
            <a:endParaRPr lang="en-US" kern="1200">
              <a:ea typeface="+mn-ea"/>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48400" y="152400"/>
            <a:ext cx="2590800" cy="5867400"/>
          </a:xfrm>
          <a:prstGeom prst="rect">
            <a:avLst/>
          </a:prstGeom>
        </p:spPr>
        <p:style>
          <a:lnRef idx="3">
            <a:schemeClr val="lt1"/>
          </a:lnRef>
          <a:fillRef idx="1">
            <a:schemeClr val="accent2"/>
          </a:fillRef>
          <a:effectRef idx="1">
            <a:schemeClr val="accent2"/>
          </a:effectRef>
          <a:fontRef idx="minor">
            <a:schemeClr val="lt1"/>
          </a:fontRef>
        </p:style>
        <p:txBody>
          <a:bodyPr anchor="ctr">
            <a:normAutofit/>
          </a:bodyPr>
          <a:lstStyle/>
          <a:p>
            <a:pPr algn="ctr" rtl="0">
              <a:spcBef>
                <a:spcPct val="0"/>
              </a:spcBef>
              <a:defRPr/>
            </a:pPr>
            <a:r>
              <a:rPr lang="en-US" sz="3200" kern="1200" dirty="0">
                <a:solidFill>
                  <a:prstClr val="white"/>
                </a:solidFill>
                <a:latin typeface="Calibri"/>
                <a:ea typeface="+mn-ea"/>
                <a:cs typeface="+mn-cs"/>
              </a:rPr>
              <a:t>Nomenclature</a:t>
            </a:r>
            <a:endParaRPr lang="en-US" sz="3200" kern="1200" dirty="0">
              <a:solidFill>
                <a:prstClr val="white"/>
              </a:solidFill>
              <a:latin typeface="Calibri"/>
              <a:ea typeface="+mn-ea"/>
              <a:cs typeface="+mn-cs"/>
            </a:endParaRPr>
          </a:p>
        </p:txBody>
      </p:sp>
      <p:sp>
        <p:nvSpPr>
          <p:cNvPr id="3" name="TextBox 2"/>
          <p:cNvSpPr txBox="1"/>
          <p:nvPr/>
        </p:nvSpPr>
        <p:spPr>
          <a:xfrm>
            <a:off x="6248400" y="6019800"/>
            <a:ext cx="2590800" cy="584200"/>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l" rtl="0">
              <a:defRPr/>
            </a:pPr>
            <a:r>
              <a:rPr lang="en-US" sz="3200" kern="1200" dirty="0">
                <a:solidFill>
                  <a:prstClr val="white"/>
                </a:solidFill>
                <a:latin typeface="Calibri"/>
                <a:ea typeface="+mn-ea"/>
                <a:cs typeface="+mn-cs"/>
              </a:rPr>
              <a:t>  Lesson </a:t>
            </a:r>
            <a:r>
              <a:rPr lang="en-US" sz="3200" kern="1200" dirty="0">
                <a:solidFill>
                  <a:prstClr val="white"/>
                </a:solidFill>
                <a:latin typeface="Calibri"/>
                <a:ea typeface="+mn-ea"/>
                <a:cs typeface="+mn-cs"/>
              </a:rPr>
              <a:t>Nine</a:t>
            </a:r>
            <a:endParaRPr lang="en-US" sz="3200" kern="1200" dirty="0">
              <a:solidFill>
                <a:prstClr val="white"/>
              </a:solidFill>
              <a:latin typeface="Calibri"/>
              <a:ea typeface="+mn-ea"/>
              <a:cs typeface="+mn-cs"/>
            </a:endParaRPr>
          </a:p>
        </p:txBody>
      </p:sp>
      <p:pic>
        <p:nvPicPr>
          <p:cNvPr id="16389" name="Picture 5" descr="http://upload.wikimedia.org/wikipedia/commons/d/d7/Lavoisier_Nomenclature01.gif"/>
          <p:cNvPicPr>
            <a:picLocks noChangeAspect="1" noChangeArrowheads="1"/>
          </p:cNvPicPr>
          <p:nvPr/>
        </p:nvPicPr>
        <p:blipFill>
          <a:blip r:embed="rId3"/>
          <a:srcRect/>
          <a:stretch>
            <a:fillRect/>
          </a:stretch>
        </p:blipFill>
        <p:spPr bwMode="auto">
          <a:xfrm>
            <a:off x="1371600" y="152400"/>
            <a:ext cx="3564524" cy="64785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Ionic Nomenclature</a:t>
            </a:r>
          </a:p>
        </p:txBody>
      </p:sp>
      <p:sp>
        <p:nvSpPr>
          <p:cNvPr id="17411" name="Content Placeholder 2"/>
          <p:cNvSpPr>
            <a:spLocks noGrp="1"/>
          </p:cNvSpPr>
          <p:nvPr>
            <p:ph idx="1"/>
          </p:nvPr>
        </p:nvSpPr>
        <p:spPr>
          <a:ln>
            <a:solidFill>
              <a:schemeClr val="bg1"/>
            </a:solidFill>
          </a:ln>
        </p:spPr>
        <p:txBody>
          <a:bodyPr/>
          <a:lstStyle/>
          <a:p>
            <a:r>
              <a:rPr lang="en-US" smtClean="0"/>
              <a:t>Let’s review some of the features of ionic compounds</a:t>
            </a:r>
          </a:p>
          <a:p>
            <a:r>
              <a:rPr lang="en-US" smtClean="0"/>
              <a:t>Metals give up electrons to form positively charged cations</a:t>
            </a:r>
          </a:p>
          <a:p>
            <a:r>
              <a:rPr lang="en-US" smtClean="0"/>
              <a:t>Non-metals gain electrons to form negatively charged anions</a:t>
            </a:r>
          </a:p>
          <a:p>
            <a:r>
              <a:rPr lang="en-US" smtClean="0"/>
              <a:t>Ionic compounds are formed from the interaction between cations and anions</a:t>
            </a:r>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Ionic Nomenclature</a:t>
            </a:r>
            <a:endParaRPr lang="en-US" dirty="0" smtClean="0"/>
          </a:p>
        </p:txBody>
      </p:sp>
      <p:sp>
        <p:nvSpPr>
          <p:cNvPr id="18435" name="Content Placeholder 2"/>
          <p:cNvSpPr>
            <a:spLocks noGrp="1"/>
          </p:cNvSpPr>
          <p:nvPr>
            <p:ph idx="1"/>
          </p:nvPr>
        </p:nvSpPr>
        <p:spPr>
          <a:ln>
            <a:solidFill>
              <a:schemeClr val="bg1"/>
            </a:solidFill>
          </a:ln>
        </p:spPr>
        <p:txBody>
          <a:bodyPr/>
          <a:lstStyle/>
          <a:p>
            <a:r>
              <a:rPr lang="en-US" dirty="0" smtClean="0"/>
              <a:t>When we name an ionic compound, we write the name of the cation comes first followed by the name of the anion, changing the name of the anion to end in –</a:t>
            </a:r>
            <a:r>
              <a:rPr lang="en-US" dirty="0" err="1" smtClean="0"/>
              <a:t>ide</a:t>
            </a:r>
            <a:r>
              <a:rPr lang="en-US" dirty="0" smtClean="0"/>
              <a:t> for </a:t>
            </a:r>
            <a:r>
              <a:rPr lang="en-US" dirty="0" err="1" smtClean="0"/>
              <a:t>monotomic</a:t>
            </a:r>
            <a:r>
              <a:rPr lang="en-US" dirty="0" smtClean="0"/>
              <a:t> anions. The names of polyatomic anions are not altered.</a:t>
            </a:r>
          </a:p>
          <a:p>
            <a:pPr>
              <a:buFont typeface="Arial" charset="0"/>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Examples</a:t>
            </a:r>
          </a:p>
        </p:txBody>
      </p:sp>
      <p:sp>
        <p:nvSpPr>
          <p:cNvPr id="19459" name="Content Placeholder 2"/>
          <p:cNvSpPr>
            <a:spLocks noGrp="1"/>
          </p:cNvSpPr>
          <p:nvPr>
            <p:ph idx="1"/>
          </p:nvPr>
        </p:nvSpPr>
        <p:spPr>
          <a:ln>
            <a:solidFill>
              <a:schemeClr val="bg1"/>
            </a:solidFill>
          </a:ln>
        </p:spPr>
        <p:txBody>
          <a:bodyPr/>
          <a:lstStyle/>
          <a:p>
            <a:r>
              <a:rPr lang="en-US" dirty="0" smtClean="0"/>
              <a:t>NaCl </a:t>
            </a:r>
            <a:r>
              <a:rPr lang="en-US" dirty="0" smtClean="0">
                <a:sym typeface="Wingdings" pitchFamily="2" charset="2"/>
              </a:rPr>
              <a:t></a:t>
            </a:r>
            <a:r>
              <a:rPr lang="en-US" dirty="0" smtClean="0"/>
              <a:t> sodium chloride </a:t>
            </a:r>
          </a:p>
          <a:p>
            <a:r>
              <a:rPr lang="en-US" dirty="0" smtClean="0"/>
              <a:t>ZnI</a:t>
            </a:r>
            <a:r>
              <a:rPr lang="en-US" baseline="-25000" dirty="0" smtClean="0"/>
              <a:t>2</a:t>
            </a:r>
            <a:r>
              <a:rPr lang="en-US" dirty="0" smtClean="0"/>
              <a:t> </a:t>
            </a:r>
            <a:r>
              <a:rPr lang="en-US" dirty="0" smtClean="0">
                <a:sym typeface="Wingdings" pitchFamily="2" charset="2"/>
              </a:rPr>
              <a:t></a:t>
            </a:r>
            <a:r>
              <a:rPr lang="en-US" dirty="0" smtClean="0"/>
              <a:t> zinc iodide </a:t>
            </a:r>
          </a:p>
          <a:p>
            <a:r>
              <a:rPr lang="en-US" dirty="0" smtClean="0"/>
              <a:t>NaNO</a:t>
            </a:r>
            <a:r>
              <a:rPr lang="en-US" baseline="-25000" dirty="0" smtClean="0"/>
              <a:t>3</a:t>
            </a:r>
            <a:r>
              <a:rPr lang="en-US" dirty="0" smtClean="0"/>
              <a:t> </a:t>
            </a:r>
            <a:r>
              <a:rPr lang="en-US" dirty="0" smtClean="0">
                <a:sym typeface="Wingdings" pitchFamily="2" charset="2"/>
              </a:rPr>
              <a:t></a:t>
            </a:r>
            <a:r>
              <a:rPr lang="en-US" dirty="0" smtClean="0"/>
              <a:t> sodium nitrate </a:t>
            </a:r>
          </a:p>
          <a:p>
            <a:r>
              <a:rPr lang="en-US" dirty="0" smtClean="0"/>
              <a:t>Ag</a:t>
            </a:r>
            <a:r>
              <a:rPr lang="en-US" baseline="-25000" dirty="0" smtClean="0"/>
              <a:t>2</a:t>
            </a:r>
            <a:r>
              <a:rPr lang="en-US" dirty="0" smtClean="0"/>
              <a:t>CO</a:t>
            </a:r>
            <a:r>
              <a:rPr lang="en-US" baseline="-25000" dirty="0" smtClean="0"/>
              <a:t>3</a:t>
            </a:r>
            <a:r>
              <a:rPr lang="en-US" dirty="0" smtClean="0"/>
              <a:t> </a:t>
            </a:r>
            <a:r>
              <a:rPr lang="en-US" dirty="0" smtClean="0">
                <a:sym typeface="Wingdings" pitchFamily="2" charset="2"/>
              </a:rPr>
              <a:t></a:t>
            </a:r>
            <a:r>
              <a:rPr lang="en-US" dirty="0" smtClean="0"/>
              <a:t> silver carbonate </a:t>
            </a:r>
          </a:p>
          <a:p>
            <a:r>
              <a:rPr lang="en-US" dirty="0" smtClean="0"/>
              <a:t>(NH</a:t>
            </a:r>
            <a:r>
              <a:rPr lang="en-US" baseline="-25000" dirty="0" smtClean="0"/>
              <a:t>4</a:t>
            </a:r>
            <a:r>
              <a:rPr lang="en-US" dirty="0" smtClean="0"/>
              <a:t>)</a:t>
            </a:r>
            <a:r>
              <a:rPr lang="en-US" baseline="-25000" dirty="0" smtClean="0"/>
              <a:t>2</a:t>
            </a:r>
            <a:r>
              <a:rPr lang="en-US" dirty="0" smtClean="0"/>
              <a:t>SO</a:t>
            </a:r>
            <a:r>
              <a:rPr lang="en-US" baseline="-25000" dirty="0" smtClean="0"/>
              <a:t>4</a:t>
            </a:r>
            <a:r>
              <a:rPr lang="en-US" dirty="0" smtClean="0"/>
              <a:t> </a:t>
            </a:r>
            <a:r>
              <a:rPr lang="en-US" dirty="0" smtClean="0">
                <a:sym typeface="Wingdings" pitchFamily="2" charset="2"/>
              </a:rPr>
              <a:t></a:t>
            </a:r>
            <a:r>
              <a:rPr lang="en-US" dirty="0" smtClean="0"/>
              <a:t> ammonium sulfate </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Molecular Nomenclature</a:t>
            </a:r>
          </a:p>
        </p:txBody>
      </p:sp>
      <p:sp>
        <p:nvSpPr>
          <p:cNvPr id="20483" name="Content Placeholder 2"/>
          <p:cNvSpPr>
            <a:spLocks noGrp="1"/>
          </p:cNvSpPr>
          <p:nvPr>
            <p:ph idx="1"/>
          </p:nvPr>
        </p:nvSpPr>
        <p:spPr>
          <a:ln>
            <a:solidFill>
              <a:schemeClr val="bg1"/>
            </a:solidFill>
          </a:ln>
        </p:spPr>
        <p:txBody>
          <a:bodyPr/>
          <a:lstStyle/>
          <a:p>
            <a:r>
              <a:rPr lang="en-US" dirty="0" smtClean="0"/>
              <a:t>Binary Molecular Compounds</a:t>
            </a:r>
          </a:p>
          <a:p>
            <a:r>
              <a:rPr lang="en-US" dirty="0" smtClean="0"/>
              <a:t>When a pair of elements form more than one type of covalent compound, Greek prefixes are used to indicate how many of each element are in a compound. The more electronegative element is written last and its ending is changed to –</a:t>
            </a:r>
            <a:r>
              <a:rPr lang="en-US" dirty="0" err="1" smtClean="0"/>
              <a:t>ide</a:t>
            </a:r>
            <a:r>
              <a:rPr lang="en-US" dirty="0" smtClean="0"/>
              <a:t>.</a:t>
            </a:r>
          </a:p>
          <a:p>
            <a:r>
              <a:rPr lang="en-US" dirty="0" smtClean="0"/>
              <a:t>Least electronegative atom goes first</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Greek Numbers</a:t>
            </a:r>
          </a:p>
        </p:txBody>
      </p:sp>
      <p:sp>
        <p:nvSpPr>
          <p:cNvPr id="3" name="Content Placeholder 2"/>
          <p:cNvSpPr>
            <a:spLocks noGrp="1"/>
          </p:cNvSpPr>
          <p:nvPr>
            <p:ph idx="1"/>
          </p:nvPr>
        </p:nvSpPr>
        <p:spPr>
          <a:ln>
            <a:solidFill>
              <a:schemeClr val="bg1"/>
            </a:solidFill>
          </a:ln>
        </p:spPr>
        <p:txBody>
          <a:bodyPr rtlCol="0">
            <a:normAutofit lnSpcReduction="10000"/>
          </a:bodyPr>
          <a:lstStyle/>
          <a:p>
            <a:pPr fontAlgn="auto">
              <a:spcAft>
                <a:spcPts val="0"/>
              </a:spcAft>
              <a:buFont typeface="Arial" pitchFamily="34" charset="0"/>
              <a:buNone/>
              <a:defRPr/>
            </a:pPr>
            <a:r>
              <a:rPr lang="it-IT" dirty="0" smtClean="0"/>
              <a:t>mono </a:t>
            </a:r>
            <a:r>
              <a:rPr lang="it-IT" dirty="0" smtClean="0">
                <a:sym typeface="Wingdings" pitchFamily="2" charset="2"/>
              </a:rPr>
              <a:t></a:t>
            </a:r>
            <a:r>
              <a:rPr lang="it-IT" dirty="0" smtClean="0"/>
              <a:t> 1 </a:t>
            </a:r>
          </a:p>
          <a:p>
            <a:pPr fontAlgn="auto">
              <a:spcAft>
                <a:spcPts val="0"/>
              </a:spcAft>
              <a:buFont typeface="Arial" pitchFamily="34" charset="0"/>
              <a:buNone/>
              <a:defRPr/>
            </a:pPr>
            <a:r>
              <a:rPr lang="it-IT" dirty="0" smtClean="0"/>
              <a:t>di </a:t>
            </a:r>
            <a:r>
              <a:rPr lang="it-IT" dirty="0" smtClean="0">
                <a:sym typeface="Wingdings" pitchFamily="2" charset="2"/>
              </a:rPr>
              <a:t></a:t>
            </a:r>
            <a:r>
              <a:rPr lang="it-IT" dirty="0" smtClean="0"/>
              <a:t> 2 </a:t>
            </a:r>
          </a:p>
          <a:p>
            <a:pPr fontAlgn="auto">
              <a:spcAft>
                <a:spcPts val="0"/>
              </a:spcAft>
              <a:buFont typeface="Arial" pitchFamily="34" charset="0"/>
              <a:buNone/>
              <a:defRPr/>
            </a:pPr>
            <a:r>
              <a:rPr lang="it-IT" dirty="0" smtClean="0"/>
              <a:t>tri </a:t>
            </a:r>
            <a:r>
              <a:rPr lang="it-IT" dirty="0" smtClean="0">
                <a:sym typeface="Wingdings" pitchFamily="2" charset="2"/>
              </a:rPr>
              <a:t></a:t>
            </a:r>
            <a:r>
              <a:rPr lang="it-IT" dirty="0" smtClean="0"/>
              <a:t> 3 </a:t>
            </a:r>
          </a:p>
          <a:p>
            <a:pPr fontAlgn="auto">
              <a:spcAft>
                <a:spcPts val="0"/>
              </a:spcAft>
              <a:buFont typeface="Arial" pitchFamily="34" charset="0"/>
              <a:buNone/>
              <a:defRPr/>
            </a:pPr>
            <a:r>
              <a:rPr lang="it-IT" dirty="0" smtClean="0"/>
              <a:t>tetra </a:t>
            </a:r>
            <a:r>
              <a:rPr lang="it-IT" dirty="0" smtClean="0">
                <a:sym typeface="Wingdings" pitchFamily="2" charset="2"/>
              </a:rPr>
              <a:t></a:t>
            </a:r>
            <a:r>
              <a:rPr lang="it-IT" dirty="0" smtClean="0"/>
              <a:t> 4 </a:t>
            </a:r>
          </a:p>
          <a:p>
            <a:pPr fontAlgn="auto">
              <a:spcAft>
                <a:spcPts val="0"/>
              </a:spcAft>
              <a:buFont typeface="Arial" pitchFamily="34" charset="0"/>
              <a:buNone/>
              <a:defRPr/>
            </a:pPr>
            <a:r>
              <a:rPr lang="it-IT" dirty="0" smtClean="0"/>
              <a:t>penta </a:t>
            </a:r>
            <a:r>
              <a:rPr lang="it-IT" dirty="0" smtClean="0">
                <a:sym typeface="Wingdings" pitchFamily="2" charset="2"/>
              </a:rPr>
              <a:t></a:t>
            </a:r>
            <a:r>
              <a:rPr lang="it-IT" dirty="0" smtClean="0"/>
              <a:t> 5 </a:t>
            </a:r>
          </a:p>
          <a:p>
            <a:pPr fontAlgn="auto">
              <a:spcAft>
                <a:spcPts val="0"/>
              </a:spcAft>
              <a:buFont typeface="Arial" pitchFamily="34" charset="0"/>
              <a:buNone/>
              <a:defRPr/>
            </a:pPr>
            <a:r>
              <a:rPr lang="it-IT" dirty="0" smtClean="0"/>
              <a:t>hexa </a:t>
            </a:r>
            <a:r>
              <a:rPr lang="it-IT" dirty="0" smtClean="0">
                <a:sym typeface="Wingdings" pitchFamily="2" charset="2"/>
              </a:rPr>
              <a:t></a:t>
            </a:r>
            <a:r>
              <a:rPr lang="it-IT" dirty="0" smtClean="0"/>
              <a:t> 6 </a:t>
            </a:r>
          </a:p>
          <a:p>
            <a:pPr fontAlgn="auto">
              <a:spcAft>
                <a:spcPts val="0"/>
              </a:spcAft>
              <a:buFont typeface="Arial" pitchFamily="34" charset="0"/>
              <a:buNone/>
              <a:defRPr/>
            </a:pPr>
            <a:r>
              <a:rPr lang="it-IT" dirty="0" smtClean="0"/>
              <a:t>hepta </a:t>
            </a:r>
            <a:r>
              <a:rPr lang="it-IT" dirty="0" smtClean="0">
                <a:sym typeface="Wingdings" pitchFamily="2" charset="2"/>
              </a:rPr>
              <a:t></a:t>
            </a:r>
            <a:r>
              <a:rPr lang="it-IT" dirty="0" smtClean="0"/>
              <a:t> 7 </a:t>
            </a:r>
          </a:p>
          <a:p>
            <a:pPr fontAlgn="auto">
              <a:spcAft>
                <a:spcPts val="0"/>
              </a:spcAft>
              <a:buFont typeface="Arial" pitchFamily="34" charset="0"/>
              <a:buNone/>
              <a:defRPr/>
            </a:pPr>
            <a:r>
              <a:rPr lang="it-IT" dirty="0" smtClean="0"/>
              <a:t>octa </a:t>
            </a:r>
            <a:r>
              <a:rPr lang="it-IT" dirty="0" smtClean="0">
                <a:sym typeface="Wingdings" pitchFamily="2" charset="2"/>
              </a:rPr>
              <a:t></a:t>
            </a:r>
            <a:r>
              <a:rPr lang="it-IT" dirty="0" smtClean="0"/>
              <a:t> 8 </a:t>
            </a:r>
          </a:p>
          <a:p>
            <a:pPr fontAlgn="auto">
              <a:spcAft>
                <a:spcPts val="0"/>
              </a:spcAft>
              <a:buFont typeface="Arial" pitchFamily="34" charset="0"/>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Examples</a:t>
            </a:r>
          </a:p>
        </p:txBody>
      </p:sp>
      <p:sp>
        <p:nvSpPr>
          <p:cNvPr id="22531" name="Content Placeholder 2"/>
          <p:cNvSpPr>
            <a:spLocks noGrp="1"/>
          </p:cNvSpPr>
          <p:nvPr>
            <p:ph idx="1"/>
          </p:nvPr>
        </p:nvSpPr>
        <p:spPr>
          <a:ln>
            <a:solidFill>
              <a:schemeClr val="bg1"/>
            </a:solidFill>
          </a:ln>
        </p:spPr>
        <p:txBody>
          <a:bodyPr/>
          <a:lstStyle/>
          <a:p>
            <a:r>
              <a:rPr lang="it-IT" dirty="0" smtClean="0"/>
              <a:t>N</a:t>
            </a:r>
            <a:r>
              <a:rPr lang="it-IT" baseline="-25000" dirty="0" smtClean="0"/>
              <a:t>2</a:t>
            </a:r>
            <a:r>
              <a:rPr lang="it-IT" dirty="0" smtClean="0"/>
              <a:t>O </a:t>
            </a:r>
            <a:r>
              <a:rPr lang="it-IT" dirty="0" smtClean="0">
                <a:sym typeface="Wingdings" pitchFamily="2" charset="2"/>
              </a:rPr>
              <a:t></a:t>
            </a:r>
            <a:r>
              <a:rPr lang="it-IT" dirty="0" smtClean="0"/>
              <a:t> dinitrogen monoxide </a:t>
            </a:r>
          </a:p>
          <a:p>
            <a:r>
              <a:rPr lang="it-IT" dirty="0" smtClean="0"/>
              <a:t>NO </a:t>
            </a:r>
            <a:r>
              <a:rPr lang="it-IT" dirty="0" smtClean="0">
                <a:sym typeface="Wingdings" pitchFamily="2" charset="2"/>
              </a:rPr>
              <a:t></a:t>
            </a:r>
            <a:r>
              <a:rPr lang="it-IT" dirty="0" smtClean="0"/>
              <a:t> nitrogen monoxide </a:t>
            </a:r>
          </a:p>
          <a:p>
            <a:r>
              <a:rPr lang="it-IT" dirty="0" smtClean="0"/>
              <a:t>N</a:t>
            </a:r>
            <a:r>
              <a:rPr lang="it-IT" baseline="-25000" dirty="0" smtClean="0"/>
              <a:t>2</a:t>
            </a:r>
            <a:r>
              <a:rPr lang="it-IT" dirty="0" smtClean="0"/>
              <a:t>O</a:t>
            </a:r>
            <a:r>
              <a:rPr lang="it-IT" baseline="-25000" dirty="0" smtClean="0"/>
              <a:t>3</a:t>
            </a:r>
            <a:r>
              <a:rPr lang="it-IT" dirty="0" smtClean="0"/>
              <a:t> </a:t>
            </a:r>
            <a:r>
              <a:rPr lang="it-IT" dirty="0" smtClean="0">
                <a:sym typeface="Wingdings" pitchFamily="2" charset="2"/>
              </a:rPr>
              <a:t></a:t>
            </a:r>
            <a:r>
              <a:rPr lang="it-IT" dirty="0" smtClean="0"/>
              <a:t> dinitrogen trioxide </a:t>
            </a:r>
          </a:p>
          <a:p>
            <a:r>
              <a:rPr lang="it-IT" dirty="0" smtClean="0"/>
              <a:t>N</a:t>
            </a:r>
            <a:r>
              <a:rPr lang="it-IT" baseline="-25000" dirty="0" smtClean="0"/>
              <a:t>2</a:t>
            </a:r>
            <a:r>
              <a:rPr lang="it-IT" dirty="0" smtClean="0"/>
              <a:t>O</a:t>
            </a:r>
            <a:r>
              <a:rPr lang="it-IT" baseline="-25000" dirty="0" smtClean="0"/>
              <a:t>5</a:t>
            </a:r>
            <a:r>
              <a:rPr lang="it-IT" dirty="0" smtClean="0"/>
              <a:t> </a:t>
            </a:r>
            <a:r>
              <a:rPr lang="it-IT" dirty="0" smtClean="0">
                <a:sym typeface="Wingdings" pitchFamily="2" charset="2"/>
              </a:rPr>
              <a:t></a:t>
            </a:r>
            <a:r>
              <a:rPr lang="it-IT" dirty="0" smtClean="0"/>
              <a:t> dinitrogen pentoxide </a:t>
            </a:r>
          </a:p>
          <a:p>
            <a:pPr>
              <a:buFont typeface="Arial" charset="0"/>
              <a:buNone/>
            </a:pPr>
            <a:endParaRPr lang="en-US" dirty="0" smtClean="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221</Words>
  <Application>Microsoft Office PowerPoint</Application>
  <PresentationFormat>On-screen Show (4:3)</PresentationFormat>
  <Paragraphs>40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1_Office Theme</vt:lpstr>
      <vt:lpstr>Slide 1</vt:lpstr>
      <vt:lpstr>Ionic Nomenclature</vt:lpstr>
      <vt:lpstr>Ionic Nomenclature</vt:lpstr>
      <vt:lpstr>Examples</vt:lpstr>
      <vt:lpstr>Molecular Nomenclature</vt:lpstr>
      <vt:lpstr>Greek Numbers</vt:lpstr>
      <vt:lpstr>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dc:creator>
  <cp:lastModifiedBy>Lauren</cp:lastModifiedBy>
  <cp:revision>2</cp:revision>
  <dcterms:created xsi:type="dcterms:W3CDTF">2009-04-15T23:40:39Z</dcterms:created>
  <dcterms:modified xsi:type="dcterms:W3CDTF">2009-04-15T23:42:14Z</dcterms:modified>
</cp:coreProperties>
</file>